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14"/>
  </p:notesMasterIdLst>
  <p:handoutMasterIdLst>
    <p:handoutMasterId r:id="rId15"/>
  </p:handoutMasterIdLst>
  <p:sldIdLst>
    <p:sldId id="257" r:id="rId3"/>
    <p:sldId id="277" r:id="rId4"/>
    <p:sldId id="294" r:id="rId5"/>
    <p:sldId id="292" r:id="rId6"/>
    <p:sldId id="293" r:id="rId7"/>
    <p:sldId id="287" r:id="rId8"/>
    <p:sldId id="288" r:id="rId9"/>
    <p:sldId id="289" r:id="rId10"/>
    <p:sldId id="290" r:id="rId11"/>
    <p:sldId id="286" r:id="rId12"/>
    <p:sldId id="291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Palatino Linotype" panose="02040502050505030304" pitchFamily="18" charset="0"/>
      <p:regular r:id="rId21"/>
      <p:bold r:id="rId22"/>
      <p:italic r:id="rId23"/>
      <p:boldItalic r:id="rId24"/>
    </p:embeddedFont>
    <p:embeddedFont>
      <p:font typeface="Roboto Condensed" panose="020B0604020202020204" charset="0"/>
      <p:regular r:id="rId25"/>
      <p:bold r:id="rId26"/>
      <p:italic r:id="rId27"/>
      <p:boldItalic r:id="rId2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1807" autoAdjust="0"/>
  </p:normalViewPr>
  <p:slideViewPr>
    <p:cSldViewPr snapToGrid="0" snapToObjects="1">
      <p:cViewPr varScale="1">
        <p:scale>
          <a:sx n="104" d="100"/>
          <a:sy n="104" d="100"/>
        </p:scale>
        <p:origin x="451" y="82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11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2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66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83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3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243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8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Pauline Pfaller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Pauline Pfaller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6319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492" y="4607704"/>
            <a:ext cx="1047600" cy="4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839384-B5E5-4CA9-AEDF-78AABB70F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29" t="8184" r="1510" b="49328"/>
          <a:stretch/>
        </p:blipFill>
        <p:spPr bwMode="auto">
          <a:xfrm>
            <a:off x="-71120" y="-170761"/>
            <a:ext cx="9286240" cy="466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468312" y="2118361"/>
            <a:ext cx="5084456" cy="14876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1" y="2482530"/>
            <a:ext cx="4907474" cy="12182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err="1"/>
              <a:t>Chaotische</a:t>
            </a:r>
            <a:r>
              <a:rPr lang="en-US" sz="2000" dirty="0"/>
              <a:t> </a:t>
            </a:r>
            <a:r>
              <a:rPr lang="en-US" sz="2000" dirty="0" err="1"/>
              <a:t>Bewegung</a:t>
            </a:r>
            <a:r>
              <a:rPr lang="en-US" sz="2000" dirty="0"/>
              <a:t> von </a:t>
            </a:r>
            <a:r>
              <a:rPr lang="en-US" sz="2000" dirty="0" err="1"/>
              <a:t>resonanten</a:t>
            </a:r>
            <a:r>
              <a:rPr lang="en-US" sz="2000" dirty="0"/>
              <a:t> </a:t>
            </a:r>
            <a:r>
              <a:rPr lang="en-US" sz="2000" dirty="0" err="1"/>
              <a:t>Asteroiden</a:t>
            </a:r>
            <a:r>
              <a:rPr lang="en-US" sz="2000" dirty="0"/>
              <a:t> </a:t>
            </a:r>
          </a:p>
          <a:p>
            <a:r>
              <a:rPr lang="de-DE" sz="1400" dirty="0"/>
              <a:t>Pauline Pfaller, Johannes Nicklaus</a:t>
            </a:r>
            <a:b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US" sz="1400" dirty="0"/>
              <a:t>Research </a:t>
            </a:r>
            <a:r>
              <a:rPr lang="en-US" sz="1400" dirty="0" err="1"/>
              <a:t>Labworks</a:t>
            </a:r>
            <a:r>
              <a:rPr lang="en-US" sz="1400" dirty="0"/>
              <a:t> WS 2020/21</a:t>
            </a:r>
          </a:p>
          <a:p>
            <a:r>
              <a:rPr lang="en-US" sz="1400" dirty="0" err="1"/>
              <a:t>Betreuer</a:t>
            </a:r>
            <a:r>
              <a:rPr lang="en-US" sz="1400" dirty="0"/>
              <a:t>: Thorsten </a:t>
            </a:r>
            <a:r>
              <a:rPr lang="en-US" sz="1400" dirty="0" err="1"/>
              <a:t>Löhne</a:t>
            </a:r>
            <a:endParaRPr lang="en-US" sz="14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Pauline Pfaller, Johannes Nicklaus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T:\mav\Corporate Design\Originaldaten\CD_FSU\PowerPoint\PPP_Präsident\bilder\uni_siegel_blau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t="10878" r="22089" b="26902"/>
          <a:stretch/>
        </p:blipFill>
        <p:spPr bwMode="auto">
          <a:xfrm>
            <a:off x="3111768" y="0"/>
            <a:ext cx="6044400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Quellen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3661963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de-DE" sz="1200" dirty="0">
              <a:solidFill>
                <a:srgbClr val="002350"/>
              </a:solidFill>
            </a:endParaRP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81E9EA5-883A-4C9E-A9E9-496BDB2A91DB}"/>
              </a:ext>
            </a:extLst>
          </p:cNvPr>
          <p:cNvSpPr/>
          <p:nvPr/>
        </p:nvSpPr>
        <p:spPr>
          <a:xfrm>
            <a:off x="213360" y="877702"/>
            <a:ext cx="88290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[1] T. C. </a:t>
            </a:r>
            <a:r>
              <a:rPr lang="en-US" dirty="0" err="1"/>
              <a:t>Hinse</a:t>
            </a:r>
            <a:r>
              <a:rPr lang="en-US" dirty="0"/>
              <a:t> et al. “Application of the MEGNO technique to the dynamics of Jovian irregular satellites". In: Monthly Notices of the Royal Astronomical Society 404.2 (May 2010), pp. 837{857. </a:t>
            </a:r>
            <a:r>
              <a:rPr lang="en-US" dirty="0" err="1"/>
              <a:t>issn</a:t>
            </a:r>
            <a:r>
              <a:rPr lang="en-US" dirty="0"/>
              <a:t>: 0035-8711.</a:t>
            </a:r>
          </a:p>
          <a:p>
            <a:r>
              <a:rPr lang="en-US" dirty="0"/>
              <a:t>[2] H. Rein and S.-F. Liu. “REBOUND: an open-source multi-purpose N-body code for collisional dynamics". In: Astronomy &amp; </a:t>
            </a:r>
            <a:r>
              <a:rPr lang="de-DE" dirty="0" err="1"/>
              <a:t>Astrophysics</a:t>
            </a:r>
            <a:r>
              <a:rPr lang="de-DE" dirty="0"/>
              <a:t> 537 (2012), A128. </a:t>
            </a:r>
            <a:r>
              <a:rPr lang="de-DE" dirty="0" err="1"/>
              <a:t>doi</a:t>
            </a:r>
            <a:r>
              <a:rPr lang="de-DE" dirty="0"/>
              <a:t>: 10.1051/0004-6361/201118085.</a:t>
            </a:r>
          </a:p>
          <a:p>
            <a:r>
              <a:rPr lang="en-US" dirty="0"/>
              <a:t>[3] G. </a:t>
            </a:r>
            <a:r>
              <a:rPr lang="en-US" dirty="0" err="1"/>
              <a:t>Tancredi</a:t>
            </a:r>
            <a:r>
              <a:rPr lang="en-US" dirty="0"/>
              <a:t>, A. Sanchez, and F. </a:t>
            </a:r>
            <a:r>
              <a:rPr lang="en-US" dirty="0" err="1"/>
              <a:t>Roig</a:t>
            </a:r>
            <a:r>
              <a:rPr lang="en-US" dirty="0"/>
              <a:t>. ”A COMPARISON BETWEEN METHODS TO COMPUTE LYAPUNOV EXPONENTS". In: The Astronomical Journal 121.2 (2001), pp. 1171-1179. </a:t>
            </a:r>
            <a:r>
              <a:rPr lang="en-US" dirty="0" err="1"/>
              <a:t>doi</a:t>
            </a:r>
            <a:r>
              <a:rPr lang="en-US" dirty="0"/>
              <a:t>: 10.1086/318732. url: https://doi.org/10.1086/318732.</a:t>
            </a:r>
          </a:p>
          <a:p>
            <a:r>
              <a:rPr lang="en-US" dirty="0"/>
              <a:t>[4] J. Wisdom. “The resonance overlap criterion and the onset of stochastic behavior in the restricted three-body problem". In: The </a:t>
            </a:r>
            <a:r>
              <a:rPr lang="de-DE" dirty="0"/>
              <a:t>Astronomical Journal 85 (1980), p. 1122. </a:t>
            </a:r>
            <a:r>
              <a:rPr lang="de-DE" dirty="0" err="1"/>
              <a:t>doi</a:t>
            </a:r>
            <a:r>
              <a:rPr lang="de-DE" dirty="0"/>
              <a:t>: 10.1086/112778.</a:t>
            </a:r>
          </a:p>
        </p:txBody>
      </p:sp>
    </p:spTree>
    <p:extLst>
      <p:ext uri="{BB962C8B-B14F-4D97-AF65-F5344CB8AC3E}">
        <p14:creationId xmlns:p14="http://schemas.microsoft.com/office/powerpoint/2010/main" val="101264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Übersicht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5994000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de-DE" dirty="0" err="1">
                <a:solidFill>
                  <a:srgbClr val="002350"/>
                </a:solidFill>
              </a:rPr>
              <a:t>Lyapunovexponent</a:t>
            </a:r>
            <a:r>
              <a:rPr lang="de-DE" dirty="0">
                <a:solidFill>
                  <a:srgbClr val="002350"/>
                </a:solidFill>
              </a:rPr>
              <a:t> – Berechnungsmethoden</a:t>
            </a:r>
          </a:p>
          <a:p>
            <a:pPr marL="285750" indent="-285750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srgbClr val="002350"/>
                </a:solidFill>
              </a:rPr>
              <a:t>Umsetzung der Methoden</a:t>
            </a:r>
          </a:p>
          <a:p>
            <a:pPr marL="285750" indent="-285750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srgbClr val="002350"/>
                </a:solidFill>
              </a:rPr>
              <a:t>Vergleich der Programme</a:t>
            </a:r>
          </a:p>
          <a:p>
            <a:pPr marL="285750" indent="-285750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de-DE" dirty="0" err="1">
                <a:solidFill>
                  <a:srgbClr val="002350"/>
                </a:solidFill>
              </a:rPr>
              <a:t>Hillradius</a:t>
            </a:r>
            <a:endParaRPr lang="de-DE" dirty="0">
              <a:solidFill>
                <a:srgbClr val="002350"/>
              </a:solidFill>
            </a:endParaRPr>
          </a:p>
          <a:p>
            <a:pPr marL="285750" indent="-285750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de-DE" dirty="0" err="1">
                <a:solidFill>
                  <a:srgbClr val="002350"/>
                </a:solidFill>
              </a:rPr>
              <a:t>Lyapunovexponent</a:t>
            </a:r>
            <a:r>
              <a:rPr lang="de-DE" dirty="0">
                <a:solidFill>
                  <a:srgbClr val="002350"/>
                </a:solidFill>
              </a:rPr>
              <a:t> eines gestörten Asteroiden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083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Resonanz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80975" indent="-180975" defTabSz="453514"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b="0" i="1" smtClean="0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i="1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i="1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200" i="1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b="0" i="1" smtClean="0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i="1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i="1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200" i="1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de-DE" sz="1200" dirty="0">
                  <a:solidFill>
                    <a:srgbClr val="002350"/>
                  </a:solidFill>
                </a:endParaRP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blipFill>
                <a:blip r:embed="rId3"/>
                <a:stretch>
                  <a:fillRect l="-23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3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Der </a:t>
            </a:r>
            <a:r>
              <a:rPr lang="de-DE" sz="2000" dirty="0" err="1">
                <a:latin typeface="Palatino Linotype" panose="02040502050505030304" pitchFamily="18" charset="0"/>
              </a:rPr>
              <a:t>Lyapunovexponent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52411A-AB61-42FC-8551-391FDE422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63" y="629077"/>
            <a:ext cx="4899265" cy="36744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57600" y="1101982"/>
                <a:ext cx="4247135" cy="298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80975" indent="-180975" defTabSz="453514"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de-DE" i="1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de-DE" b="0" i="1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de-DE" i="1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de-DE" b="0" i="1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de-DE" i="1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de-DE" b="0" i="1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de-DE" i="1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de-DE" i="1" smtClean="0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de-DE" i="1" smtClean="0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de-DE" i="1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de-DE" i="1" smtClean="0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DE" b="0" i="1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>
                                            <a:solidFill>
                                              <a:srgbClr val="0023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de-DE" b="0" i="1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r>
                              <a:rPr lang="de-DE" b="0" i="1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de-DE" i="1" smtClean="0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de-DE" i="1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b="0" i="1">
                                        <a:solidFill>
                                          <a:srgbClr val="0023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de-DE" b="0" i="1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de-DE" dirty="0">
                  <a:solidFill>
                    <a:srgbClr val="002350"/>
                  </a:solidFill>
                </a:endParaRPr>
              </a:p>
              <a:p>
                <a:pPr marL="180975" indent="-180975" defTabSz="453514"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de-DE" b="0" i="1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i="1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>
                        <a:solidFill>
                          <a:srgbClr val="0023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de-DE" b="0" i="1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nary>
                      <m:naryPr>
                        <m:ctrlPr>
                          <a:rPr lang="de-DE" i="1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de-DE" i="1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de-DE" b="0" i="1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de-DE" b="0" i="1" smtClean="0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de-DE" i="1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de-DE" i="1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  <m:r>
                              <a:rPr lang="de-DE" b="0" i="1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de-DE" b="0" i="1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e-DE" b="0" i="1">
                                <a:solidFill>
                                  <a:srgbClr val="0023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de-DE" i="1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>
                                    <a:solidFill>
                                      <a:srgbClr val="00235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den>
                        </m:f>
                        <m:r>
                          <a:rPr lang="de-DE" b="0" i="1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de-DE" b="0" i="1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b="0" i="1">
                            <a:solidFill>
                              <a:srgbClr val="00235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endParaRPr lang="de-DE" dirty="0"/>
              </a:p>
              <a:p>
                <a:pPr marL="180975" indent="-180975" defTabSz="453514"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fr-FR" b="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fr-FR" b="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b="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>
                        <a:latin typeface="Cambria Math" panose="02040503050406030204" pitchFamily="18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0" y="1101982"/>
                <a:ext cx="4247135" cy="2981758"/>
              </a:xfrm>
              <a:prstGeom prst="rect">
                <a:avLst/>
              </a:prstGeom>
              <a:blipFill>
                <a:blip r:embed="rId4"/>
                <a:stretch>
                  <a:fillRect l="-30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34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Set-</a:t>
            </a:r>
            <a:r>
              <a:rPr lang="de-DE" sz="2000" dirty="0" err="1">
                <a:latin typeface="Palatino Linotype" panose="02040502050505030304" pitchFamily="18" charset="0"/>
              </a:rPr>
              <a:t>up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3661963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srgbClr val="002350"/>
              </a:solidFill>
            </a:endParaRP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Sonne</a:t>
            </a: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Jupiter</a:t>
            </a: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Asteroid Helga</a:t>
            </a: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dirty="0"/>
              <a:t>Später Störkörper variabler Masse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88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Direkte Berechnungsmethode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3661963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de-DE" sz="1200" dirty="0">
              <a:solidFill>
                <a:srgbClr val="002350"/>
              </a:solidFill>
            </a:endParaRP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659286-DFC9-4518-9656-4C67E7508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64" y="812446"/>
            <a:ext cx="4305430" cy="32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Vergleich der Programme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3661963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de-DE" sz="1200" dirty="0">
              <a:solidFill>
                <a:srgbClr val="002350"/>
              </a:solidFill>
            </a:endParaRP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D11B6C-89C9-4F63-A045-C0E213230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7" y="799707"/>
            <a:ext cx="4598475" cy="344885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846D0A-42DD-4F15-BB06-DDB6B96BB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24" y="810710"/>
            <a:ext cx="4598476" cy="34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Vergleich der Programme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3661963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de-DE" sz="1200" dirty="0">
              <a:solidFill>
                <a:srgbClr val="002350"/>
              </a:solidFill>
            </a:endParaRP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9AA81D-2F8B-4839-8483-3CBF6B529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0" y="810710"/>
            <a:ext cx="4692920" cy="35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0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Vergleich der Programme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3661963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de-DE" sz="1200" dirty="0">
              <a:solidFill>
                <a:srgbClr val="002350"/>
              </a:solidFill>
            </a:endParaRP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74429E-1BF4-4DA9-990C-412D2D604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1" y="918651"/>
            <a:ext cx="4393939" cy="32954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BD2B3B1-4A55-47F4-8195-425939753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8651"/>
            <a:ext cx="4393939" cy="32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26025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Universität Jena Blau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377</Words>
  <Application>Microsoft Office PowerPoint</Application>
  <PresentationFormat>Bildschirmpräsentation (16:9)</PresentationFormat>
  <Paragraphs>63</Paragraphs>
  <Slides>11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Roboto Condensed</vt:lpstr>
      <vt:lpstr>Arial</vt:lpstr>
      <vt:lpstr>Palatino Linotype</vt:lpstr>
      <vt:lpstr>Cambria Math</vt:lpstr>
      <vt:lpstr>Calibri</vt:lpstr>
      <vt:lpstr>Universität Jena</vt:lpstr>
      <vt:lpstr>Universität Jena Blau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pauline.pfaller</cp:lastModifiedBy>
  <cp:revision>426</cp:revision>
  <cp:lastPrinted>2017-04-12T09:06:57Z</cp:lastPrinted>
  <dcterms:created xsi:type="dcterms:W3CDTF">2017-03-23T10:34:48Z</dcterms:created>
  <dcterms:modified xsi:type="dcterms:W3CDTF">2021-03-18T16:52:42Z</dcterms:modified>
</cp:coreProperties>
</file>